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7" r:id="rId2"/>
    <p:sldId id="292" r:id="rId3"/>
    <p:sldId id="288" r:id="rId4"/>
    <p:sldId id="294" r:id="rId5"/>
    <p:sldId id="295" r:id="rId6"/>
    <p:sldId id="289" r:id="rId7"/>
    <p:sldId id="290" r:id="rId8"/>
    <p:sldId id="291" r:id="rId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FF00"/>
    <a:srgbClr val="852339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2" autoAdjust="0"/>
    <p:restoredTop sz="72591" autoAdjust="0"/>
  </p:normalViewPr>
  <p:slideViewPr>
    <p:cSldViewPr>
      <p:cViewPr>
        <p:scale>
          <a:sx n="88" d="100"/>
          <a:sy n="88" d="100"/>
        </p:scale>
        <p:origin x="600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30.01.16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30.01.16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/>
              </a:rPr>
              <a:t>Determine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max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value</a:t>
            </a:r>
            <a:r>
              <a:rPr lang="de-DE" dirty="0" smtClean="0">
                <a:sym typeface="Wingdings"/>
              </a:rPr>
              <a:t> per </a:t>
            </a:r>
            <a:r>
              <a:rPr lang="de-DE" dirty="0" err="1" smtClean="0">
                <a:sym typeface="Wingdings"/>
              </a:rPr>
              <a:t>row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exclude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outliers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with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&gt; 4.5 (in </a:t>
            </a:r>
            <a:r>
              <a:rPr lang="de-DE" dirty="0" err="1" smtClean="0">
                <a:sym typeface="Wingdings"/>
              </a:rPr>
              <a:t>contrast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3.5 in </a:t>
            </a:r>
            <a:r>
              <a:rPr lang="de-DE" dirty="0" err="1" smtClean="0">
                <a:sym typeface="Wingdings"/>
              </a:rPr>
              <a:t>lecture</a:t>
            </a:r>
            <a:r>
              <a:rPr lang="de-DE" dirty="0" smtClean="0">
                <a:sym typeface="Wingdings"/>
              </a:rPr>
              <a:t> due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high </a:t>
            </a:r>
            <a:r>
              <a:rPr lang="de-DE" dirty="0" err="1" smtClean="0">
                <a:sym typeface="Wingdings"/>
              </a:rPr>
              <a:t>number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rows</a:t>
            </a:r>
            <a:r>
              <a:rPr lang="de-DE" dirty="0" smtClean="0">
                <a:sym typeface="Wingdings"/>
              </a:rPr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60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 err="1" smtClean="0"/>
                  <a:t>Preperations</a:t>
                </a:r>
                <a:endParaRPr lang="de-DE" b="1" dirty="0" smtClean="0"/>
              </a:p>
              <a:p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distrubuted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needed</a:t>
                </a:r>
                <a:r>
                  <a:rPr lang="de-DE" sz="2000" dirty="0" smtClean="0"/>
                  <a:t> </a:t>
                </a:r>
                <a:endParaRPr lang="de-DE" sz="2000" dirty="0">
                  <a:sym typeface="Wingdings"/>
                </a:endParaRPr>
              </a:p>
              <a:p>
                <a:pPr lvl="1"/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> after </a:t>
                </a:r>
                <a:r>
                  <a:rPr lang="de-DE" sz="2000" dirty="0" err="1" smtClean="0"/>
                  <a:t>boxcox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transformation</a:t>
                </a:r>
                <a:endParaRPr lang="de-DE" sz="2000" dirty="0" smtClean="0"/>
              </a:p>
              <a:p>
                <a:pPr lvl="1"/>
                <a:r>
                  <a:rPr lang="de-DE" sz="2000" dirty="0" smtClean="0"/>
                  <a:t>Take care </a:t>
                </a:r>
                <a:r>
                  <a:rPr lang="de-DE" sz="2000" dirty="0" err="1" smtClean="0"/>
                  <a:t>of</a:t>
                </a:r>
                <a:r>
                  <a:rPr lang="de-DE" sz="2000" dirty="0" smtClean="0"/>
                  <a:t> still not </a:t>
                </a:r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distributed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features</a:t>
                </a:r>
                <a:r>
                  <a:rPr lang="de-DE" sz="2000" dirty="0" smtClean="0"/>
                  <a:t> </a:t>
                </a:r>
              </a:p>
              <a:p>
                <a:r>
                  <a:rPr lang="de-DE" sz="2000" dirty="0" err="1" smtClean="0"/>
                  <a:t>Scale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endParaRPr lang="de-DE" sz="2000" dirty="0" smtClean="0"/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sz="2000" b="1" dirty="0" err="1" smtClean="0"/>
                  <a:t>Steps</a:t>
                </a:r>
                <a:endParaRPr lang="de-DE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err="1" smtClean="0"/>
                  <a:t>Dotplots</a:t>
                </a:r>
                <a:r>
                  <a:rPr lang="de-DE" sz="2000" dirty="0" smtClean="0"/>
                  <a:t> </a:t>
                </a:r>
                <a:r>
                  <a:rPr lang="de-DE" sz="2000" dirty="0"/>
                  <a:t>for each variable </a:t>
                </a:r>
                <a:r>
                  <a:rPr lang="de-DE" sz="2000" dirty="0" smtClean="0"/>
                  <a:t>	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> </a:t>
                </a:r>
                <a:r>
                  <a:rPr lang="de-DE" sz="2000" dirty="0" err="1"/>
                  <a:t>univariate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err="1" smtClean="0"/>
                  <a:t>Outliers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based</a:t>
                </a:r>
                <a:r>
                  <a:rPr lang="de-DE" sz="2000" dirty="0" smtClean="0"/>
                  <a:t> on </a:t>
                </a:r>
                <a:r>
                  <a:rPr lang="de-DE" sz="2000" dirty="0" err="1" smtClean="0"/>
                  <a:t>standardized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values</a:t>
                </a:r>
                <a:r>
                  <a:rPr lang="de-DE" sz="2000" dirty="0" smtClean="0"/>
                  <a:t>	</a:t>
                </a:r>
                <a:r>
                  <a:rPr lang="de-DE" sz="2000" dirty="0">
                    <a:sym typeface="Wingdings"/>
                  </a:rPr>
                  <a:t></a:t>
                </a:r>
                <a:r>
                  <a:rPr lang="de-DE" sz="2000" dirty="0"/>
                  <a:t> </a:t>
                </a:r>
                <a:r>
                  <a:rPr lang="de-DE" sz="2000" dirty="0" err="1"/>
                  <a:t>univariate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smtClean="0"/>
                  <a:t>Scatterplots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pairs</a:t>
                </a:r>
                <a:r>
                  <a:rPr lang="de-DE" sz="2000" dirty="0" smtClean="0"/>
                  <a:t> </a:t>
                </a:r>
                <a:r>
                  <a:rPr lang="de-DE" sz="2000" dirty="0"/>
                  <a:t>of variables </a:t>
                </a:r>
                <a:r>
                  <a:rPr lang="de-DE" sz="2000" dirty="0" smtClean="0"/>
                  <a:t>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> </a:t>
                </a:r>
                <a:r>
                  <a:rPr lang="de-DE" sz="2000" dirty="0" err="1"/>
                  <a:t>bivariate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dirty="0"/>
                  <a:t>-Plot </a:t>
                </a:r>
                <a:r>
                  <a:rPr lang="de-DE" sz="2000" dirty="0" smtClean="0"/>
                  <a:t>&amp; </a:t>
                </a:r>
                <a:r>
                  <a:rPr lang="de-DE" sz="2000" dirty="0" err="1" smtClean="0"/>
                  <a:t>squared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distances</a:t>
                </a:r>
                <a:r>
                  <a:rPr lang="de-DE" sz="2000" dirty="0" smtClean="0"/>
                  <a:t>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 </a:t>
                </a:r>
                <a:r>
                  <a:rPr lang="de-DE" sz="2000" dirty="0" smtClean="0">
                    <a:sym typeface="Wingdings"/>
                  </a:rPr>
                  <a:t>multivariate </a:t>
                </a:r>
                <a:r>
                  <a:rPr lang="de-DE" sz="2000" dirty="0" err="1" smtClean="0">
                    <a:sym typeface="Wingdings"/>
                  </a:rPr>
                  <a:t>outliers</a:t>
                </a:r>
                <a:endParaRPr lang="de-DE" sz="2000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30" t="-987" r="-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9726">
            <a:off x="6953918" y="1610882"/>
            <a:ext cx="1946264" cy="19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Boxplots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endParaRPr lang="de-DE" dirty="0" smtClean="0"/>
          </a:p>
          <a:p>
            <a:endParaRPr lang="de-DE" dirty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pPr algn="ctr"/>
            <a:r>
              <a:rPr lang="de-DE" dirty="0" smtClean="0">
                <a:sym typeface="Wingdings"/>
              </a:rPr>
              <a:t>Feature 12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ela_local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not </a:t>
            </a:r>
            <a:r>
              <a:rPr lang="de-DE" dirty="0" err="1" smtClean="0">
                <a:sym typeface="Wingdings"/>
              </a:rPr>
              <a:t>normally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distributed</a:t>
            </a:r>
            <a:r>
              <a:rPr lang="de-DE" dirty="0">
                <a:sym typeface="Wingdings"/>
              </a:rPr>
              <a:t>  </a:t>
            </a:r>
            <a:r>
              <a:rPr lang="de-DE" dirty="0" err="1">
                <a:sym typeface="Wingdings"/>
              </a:rPr>
              <a:t>ignore</a:t>
            </a:r>
            <a:endParaRPr lang="de-DE" dirty="0">
              <a:sym typeface="Wingdings"/>
            </a:endParaRP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32" y="1796133"/>
            <a:ext cx="5097760" cy="38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8000" y="1548000"/>
            <a:ext cx="8353425" cy="447328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dotplots</a:t>
            </a:r>
            <a:r>
              <a:rPr lang="de-DE" dirty="0" smtClean="0"/>
              <a:t> (</a:t>
            </a:r>
            <a:r>
              <a:rPr lang="de-DE" dirty="0" err="1" smtClean="0"/>
              <a:t>max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r>
              <a:rPr lang="de-DE" dirty="0" smtClean="0"/>
              <a:t>)</a:t>
            </a:r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92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5" y="1819568"/>
            <a:ext cx="5577813" cy="41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473288"/>
              </a:xfrm>
            </p:spPr>
            <p:txBody>
              <a:bodyPr>
                <a:normAutofit/>
              </a:bodyPr>
              <a:lstStyle/>
              <a:p>
                <a:r>
                  <a:rPr lang="de-DE" sz="2000" b="1" dirty="0" smtClean="0">
                    <a:solidFill>
                      <a:srgbClr val="5F5F5F"/>
                    </a:solidFill>
                  </a:rPr>
                  <a:t>Determine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univariate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outliers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based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on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standardized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values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de-DE" sz="2000" dirty="0" smtClean="0">
                    <a:solidFill>
                      <a:srgbClr val="5F5F5F"/>
                    </a:solidFill>
                  </a:rPr>
                  <a:t>Guideline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from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lecture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:</a:t>
                </a:r>
                <a:endParaRPr lang="de-DE" sz="400" dirty="0" smtClean="0">
                  <a:solidFill>
                    <a:srgbClr val="5F5F5F"/>
                  </a:solidFill>
                </a:endParaRP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err="1" smtClean="0">
                    <a:solidFill>
                      <a:srgbClr val="5F5F5F"/>
                    </a:solidFill>
                  </a:rPr>
                  <a:t>Exclude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values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with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</m:t>
                    </m:r>
                    <m:r>
                      <a:rPr lang="de-DE" sz="18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𝑧</m:t>
                    </m:r>
                    <m:r>
                      <a:rPr lang="de-DE" sz="18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|&gt;3.5</m:t>
                    </m:r>
                  </m:oMath>
                </a14:m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</a:p>
              <a:p>
                <a:pPr marL="792163" lvl="1" indent="-342900">
                  <a:buFont typeface="Wingdings" charset="2"/>
                  <a:buChar char="§"/>
                </a:pPr>
                <a:endParaRPr lang="de-DE" sz="1800" dirty="0" smtClean="0">
                  <a:solidFill>
                    <a:srgbClr val="5F5F5F"/>
                  </a:solidFill>
                </a:endParaRP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de-DE" sz="2200" dirty="0" err="1" smtClean="0">
                    <a:solidFill>
                      <a:srgbClr val="5F5F5F"/>
                    </a:solidFill>
                  </a:rPr>
                  <a:t>Here</a:t>
                </a:r>
                <a:r>
                  <a:rPr lang="de-DE" sz="2200" dirty="0"/>
                  <a:t>:</a:t>
                </a:r>
                <a:r>
                  <a:rPr lang="de-DE" sz="2200" dirty="0" smtClean="0">
                    <a:solidFill>
                      <a:srgbClr val="5F5F5F"/>
                    </a:solidFill>
                  </a:rPr>
                  <a:t> </a:t>
                </a: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smtClean="0">
                    <a:solidFill>
                      <a:srgbClr val="5F5F5F"/>
                    </a:solidFill>
                  </a:rPr>
                  <a:t>High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number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of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features</a:t>
                </a:r>
                <a:endParaRPr lang="de-DE" sz="1800" dirty="0" smtClean="0">
                  <a:solidFill>
                    <a:srgbClr val="5F5F5F"/>
                  </a:solidFill>
                </a:endParaRP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smtClean="0">
                    <a:solidFill>
                      <a:srgbClr val="5F5F5F"/>
                    </a:solidFill>
                  </a:rPr>
                  <a:t>High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number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of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observations</a:t>
                </a:r>
                <a:endParaRPr lang="de-DE" sz="1800" dirty="0" smtClean="0">
                  <a:solidFill>
                    <a:srgbClr val="5F5F5F"/>
                  </a:solidFill>
                  <a:sym typeface="Wingdings"/>
                </a:endParaRPr>
              </a:p>
              <a:p>
                <a:pPr lvl="1" indent="0">
                  <a:buNone/>
                </a:pP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 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Exclude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values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with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</m:t>
                    </m:r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𝑧</m:t>
                    </m:r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|&gt;4.5</m:t>
                    </m:r>
                  </m:oMath>
                </a14:m>
                <a:r>
                  <a:rPr lang="de-DE" sz="1800" dirty="0">
                    <a:solidFill>
                      <a:srgbClr val="5F5F5F"/>
                    </a:solidFill>
                  </a:rPr>
                  <a:t> </a:t>
                </a:r>
                <a:endParaRPr lang="de-DE" sz="1800" dirty="0">
                  <a:solidFill>
                    <a:srgbClr val="5F5F5F"/>
                  </a:solidFill>
                </a:endParaRPr>
              </a:p>
              <a:p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endParaRPr lang="de-DE" sz="2000" dirty="0">
                  <a:solidFill>
                    <a:srgbClr val="5F5F5F"/>
                  </a:solidFill>
                </a:endParaRPr>
              </a:p>
              <a:p>
                <a:r>
                  <a:rPr lang="de-DE" sz="2000" dirty="0" smtClean="0">
                    <a:solidFill>
                      <a:srgbClr val="5F5F5F"/>
                    </a:solidFill>
                    <a:sym typeface="Wingdings"/>
                  </a:rPr>
                  <a:t> 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65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univariate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outliers</a:t>
                </a:r>
                <a:endParaRPr lang="de-DE" sz="2000" dirty="0" smtClean="0">
                  <a:solidFill>
                    <a:srgbClr val="5F5F5F"/>
                  </a:solidFill>
                </a:endParaRPr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473288"/>
              </a:xfrm>
              <a:blipFill rotWithShape="0">
                <a:blip r:embed="rId2"/>
                <a:stretch>
                  <a:fillRect l="-803" t="-9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11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endParaRPr lang="de-DE" dirty="0" smtClean="0"/>
          </a:p>
          <a:p>
            <a:pPr marL="285750" indent="-285750">
              <a:buFont typeface="Wingdings" charset="2"/>
              <a:buChar char="à"/>
            </a:pPr>
            <a:r>
              <a:rPr lang="de-DE" sz="1800" dirty="0" err="1" smtClean="0">
                <a:sym typeface="Wingdings"/>
              </a:rPr>
              <a:t>identify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outliers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within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feature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groups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dirty="0" smtClean="0">
                <a:sym typeface="Wingdings"/>
              </a:rPr>
              <a:t>+ </a:t>
            </a:r>
            <a:r>
              <a:rPr lang="de-DE" sz="1800" dirty="0" err="1" smtClean="0">
                <a:sym typeface="Wingdings"/>
              </a:rPr>
              <a:t>between</a:t>
            </a:r>
            <a:r>
              <a:rPr lang="de-DE" sz="1800" dirty="0" smtClean="0">
                <a:sym typeface="Wingdings"/>
              </a:rPr>
              <a:t> PCs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de-DE" sz="1800" dirty="0" smtClean="0">
                <a:sym typeface="Wingdings"/>
              </a:rPr>
              <a:t>6 </a:t>
            </a:r>
            <a:r>
              <a:rPr lang="de-DE" sz="1800" dirty="0" err="1" smtClean="0">
                <a:sym typeface="Wingdings"/>
              </a:rPr>
              <a:t>outliers</a:t>
            </a:r>
            <a:endParaRPr lang="de-DE" sz="1800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76872"/>
            <a:ext cx="5193771" cy="3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endParaRPr lang="de-DE" dirty="0" smtClean="0"/>
          </a:p>
          <a:p>
            <a:pPr marL="285750" indent="-285750">
              <a:buFont typeface="Wingdings" charset="2"/>
              <a:buChar char="à"/>
            </a:pPr>
            <a:r>
              <a:rPr lang="de-DE" sz="1800" dirty="0" err="1" smtClean="0">
                <a:sym typeface="Wingdings"/>
              </a:rPr>
              <a:t>identify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outliers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within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r>
              <a:rPr lang="de-DE" sz="1800" dirty="0" smtClean="0">
                <a:sym typeface="Wingdings"/>
              </a:rPr>
              <a:t> + </a:t>
            </a:r>
            <a:r>
              <a:rPr lang="de-DE" sz="1800" b="1" dirty="0" err="1" smtClean="0">
                <a:sym typeface="Wingdings"/>
              </a:rPr>
              <a:t>between</a:t>
            </a:r>
            <a:r>
              <a:rPr lang="de-DE" sz="1800" b="1" dirty="0" smtClean="0">
                <a:sym typeface="Wingdings"/>
              </a:rPr>
              <a:t> PCs </a:t>
            </a:r>
            <a:r>
              <a:rPr lang="de-DE" sz="1800" b="1" dirty="0" err="1" smtClean="0">
                <a:sym typeface="Wingdings"/>
              </a:rPr>
              <a:t>of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feature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groups</a:t>
            </a: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de-DE" sz="1800" b="1" dirty="0" smtClean="0">
                <a:sym typeface="Wingdings"/>
              </a:rPr>
              <a:t>17 </a:t>
            </a:r>
            <a:r>
              <a:rPr lang="de-DE" sz="1800" b="1" dirty="0" err="1" smtClean="0">
                <a:sym typeface="Wingdings"/>
              </a:rPr>
              <a:t>outliers</a:t>
            </a:r>
            <a:endParaRPr lang="de-DE" sz="1800" b="1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2"/>
          <a:srcRect l="1804" t="4201" r="1806" b="6037"/>
          <a:stretch/>
        </p:blipFill>
        <p:spPr>
          <a:xfrm>
            <a:off x="2139669" y="2388805"/>
            <a:ext cx="4830086" cy="35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54529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sz="2000" dirty="0" err="1" smtClean="0"/>
                  <a:t>Using</a:t>
                </a:r>
                <a:r>
                  <a:rPr lang="de-DE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b="0" dirty="0" smtClean="0"/>
                  <a:t>-Plot </a:t>
                </a:r>
                <a:r>
                  <a:rPr lang="de-DE" sz="2000" b="0" dirty="0" err="1" smtClean="0"/>
                  <a:t>to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determine</a:t>
                </a:r>
                <a:r>
                  <a:rPr lang="de-DE" sz="2000" b="0" dirty="0" smtClean="0"/>
                  <a:t> multivariate </a:t>
                </a:r>
                <a:r>
                  <a:rPr lang="de-DE" sz="2000" b="0" dirty="0" err="1" smtClean="0"/>
                  <a:t>outliers</a:t>
                </a:r>
                <a:endParaRPr lang="de-DE" sz="2000" b="0" dirty="0" smtClean="0"/>
              </a:p>
              <a:p>
                <a:pPr algn="ctr"/>
                <a:r>
                  <a:rPr lang="de-DE" sz="2000" dirty="0" smtClean="0"/>
                  <a:t>(</a:t>
                </a:r>
                <a:r>
                  <a:rPr lang="de-DE" sz="2000" dirty="0" err="1" smtClean="0"/>
                  <a:t>whole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dataset</a:t>
                </a:r>
                <a:r>
                  <a:rPr lang="de-DE" sz="2000" dirty="0" smtClean="0"/>
                  <a:t> &amp; per </a:t>
                </a:r>
                <a:r>
                  <a:rPr lang="de-DE" sz="2000" dirty="0" err="1" smtClean="0"/>
                  <a:t>feature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groups</a:t>
                </a:r>
                <a:r>
                  <a:rPr lang="de-DE" sz="2000" dirty="0" smtClean="0"/>
                  <a:t>)</a:t>
                </a:r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r>
                  <a:rPr lang="de-DE" sz="2000" dirty="0" err="1" smtClean="0"/>
                  <a:t>Exclude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outliers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by</a:t>
                </a:r>
                <a:r>
                  <a:rPr lang="de-DE" sz="2000" dirty="0" smtClean="0"/>
                  <a:t> </a:t>
                </a:r>
                <a:r>
                  <a:rPr lang="de-DE" sz="2000" b="0" dirty="0" smtClean="0"/>
                  <a:t>0.001-quantile </a:t>
                </a:r>
                <a:r>
                  <a:rPr lang="de-DE" sz="2000" b="0" dirty="0" err="1" smtClean="0"/>
                  <a:t>of</a:t>
                </a:r>
                <a:r>
                  <a:rPr lang="de-DE" sz="20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b="0" dirty="0" smtClean="0"/>
                  <a:t>-distribution </a:t>
                </a:r>
                <a:r>
                  <a:rPr lang="de-DE" sz="2000" b="0" dirty="0" smtClean="0">
                    <a:sym typeface="Wingdings"/>
                  </a:rPr>
                  <a:t> 125 </a:t>
                </a:r>
                <a:r>
                  <a:rPr lang="de-DE" sz="2000" b="0" dirty="0" err="1" smtClean="0">
                    <a:sym typeface="Wingdings"/>
                  </a:rPr>
                  <a:t>outliers</a:t>
                </a:r>
                <a:endParaRPr lang="de-DE" sz="2000" b="0" dirty="0" smtClean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545296"/>
              </a:xfrm>
              <a:blipFill rotWithShape="0">
                <a:blip r:embed="rId2"/>
                <a:stretch>
                  <a:fillRect l="-730" t="-938" b="-1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Multivariate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2" y="2276871"/>
            <a:ext cx="4364250" cy="32731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3" y="2276872"/>
            <a:ext cx="4364250" cy="3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Focus on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rather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Univariate</a:t>
            </a:r>
            <a:r>
              <a:rPr lang="de-DE" dirty="0" smtClean="0"/>
              <a:t>:		</a:t>
            </a:r>
            <a:r>
              <a:rPr lang="de-DE" dirty="0" smtClean="0"/>
              <a:t>65</a:t>
            </a:r>
          </a:p>
          <a:p>
            <a:r>
              <a:rPr lang="de-DE" dirty="0" smtClean="0"/>
              <a:t>Multivariate</a:t>
            </a:r>
            <a:r>
              <a:rPr lang="de-DE" dirty="0" smtClean="0"/>
              <a:t>:	125</a:t>
            </a:r>
          </a:p>
          <a:p>
            <a:r>
              <a:rPr lang="de-DE" b="0" dirty="0" smtClean="0"/>
              <a:t>Total: 		190</a:t>
            </a:r>
          </a:p>
          <a:p>
            <a:endParaRPr lang="de-DE" dirty="0">
              <a:sym typeface="Wingdings"/>
            </a:endParaRPr>
          </a:p>
          <a:p>
            <a:pPr marL="0" indent="0">
              <a:buNone/>
            </a:pPr>
            <a:r>
              <a:rPr lang="de-DE" dirty="0" smtClean="0">
                <a:sym typeface="Wingdings"/>
              </a:rPr>
              <a:t> </a:t>
            </a:r>
            <a:r>
              <a:rPr lang="de-DE" b="0" dirty="0" smtClean="0">
                <a:sym typeface="Wingdings"/>
              </a:rPr>
              <a:t>2810 </a:t>
            </a:r>
            <a:r>
              <a:rPr lang="de-DE" b="0" dirty="0" err="1" smtClean="0">
                <a:sym typeface="Wingdings"/>
              </a:rPr>
              <a:t>observations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left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for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further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steps</a:t>
            </a:r>
            <a:endParaRPr lang="de-DE" b="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3203848" y="3717032"/>
            <a:ext cx="6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4290">
            <a:off x="6372200" y="2492896"/>
            <a:ext cx="2129656" cy="21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8318"/>
      </p:ext>
    </p:extLst>
  </p:cSld>
  <p:clrMapOvr>
    <a:masterClrMapping/>
  </p:clrMapOvr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0</TotalTime>
  <Words>200</Words>
  <Application>Microsoft Macintosh PowerPoint</Application>
  <PresentationFormat>Bildschirmpräsentation (4:3)</PresentationFormat>
  <Paragraphs>114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Calibri</vt:lpstr>
      <vt:lpstr>Cambria Math</vt:lpstr>
      <vt:lpstr>Trebuchet MS</vt:lpstr>
      <vt:lpstr>Wingdings</vt:lpstr>
      <vt:lpstr>Arial</vt:lpstr>
      <vt:lpstr>ERCIS Presentation Template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>armin.stein@ercis.uni-muenster.de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Microsoft Office-Anwender</cp:lastModifiedBy>
  <cp:revision>95</cp:revision>
  <cp:lastPrinted>2012-03-27T13:30:40Z</cp:lastPrinted>
  <dcterms:created xsi:type="dcterms:W3CDTF">2016-01-26T13:34:15Z</dcterms:created>
  <dcterms:modified xsi:type="dcterms:W3CDTF">2016-01-30T22:34:55Z</dcterms:modified>
</cp:coreProperties>
</file>